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Poppins Light" panose="00000400000000000000" pitchFamily="2" charset="0"/>
      <p:regular r:id="rId17"/>
    </p:embeddedFont>
    <p:embeddedFont>
      <p:font typeface="Roboto Light" panose="02000000000000000000" pitchFamily="2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4" d="100"/>
          <a:sy n="54" d="100"/>
        </p:scale>
        <p:origin x="4332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3138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Multi-Factor Portfolio Optimization for Indonesian Banking Stocks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presentation outlines a sophisticated portfolio optimization model designed for Indonesian banking stocks, leveraging a utility maximization framework that integrates multiple risk factors and accounts for transaction costs.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1065"/>
            <a:ext cx="629816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Exportable Results for Further Analysis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1666518"/>
            <a:ext cx="130428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model's outputs are readily available in widely compatible formats for easy integration into other analytical workflows or reporting systems.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793790" y="2283023"/>
            <a:ext cx="4968002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PNG Visualization File:</a:t>
            </a: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A high-quality image of the four-panel chart, complete with a timestamp for clear version control.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793790" y="2886908"/>
            <a:ext cx="4968002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CSV Results File:</a:t>
            </a: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A detailed comma-separated values file containing all numerical outputs per asset for granular analysis.</a:t>
            </a:r>
            <a:endParaRPr lang="en-US" sz="1300" dirty="0"/>
          </a:p>
        </p:txBody>
      </p:sp>
      <p:sp>
        <p:nvSpPr>
          <p:cNvPr id="6" name="Shape 4"/>
          <p:cNvSpPr/>
          <p:nvPr/>
        </p:nvSpPr>
        <p:spPr>
          <a:xfrm>
            <a:off x="6184463" y="2321362"/>
            <a:ext cx="7659648" cy="4352211"/>
          </a:xfrm>
          <a:prstGeom prst="roundRect">
            <a:avLst>
              <a:gd name="adj" fmla="val 164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6192083" y="2328982"/>
            <a:ext cx="7644408" cy="12823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6362700" y="2438638"/>
            <a:ext cx="611624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Asset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321987" y="2438638"/>
            <a:ext cx="607814" cy="797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Initial_Weight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8277463" y="2438638"/>
            <a:ext cx="60781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Optimal_Weight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9232940" y="2438638"/>
            <a:ext cx="607814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Change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10188416" y="2438638"/>
            <a:ext cx="60781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Expected_Return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11143893" y="2438638"/>
            <a:ext cx="607814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Std_Dev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12099369" y="2438638"/>
            <a:ext cx="607814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Skewness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13054846" y="2438638"/>
            <a:ext cx="611624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Kurtosis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6192083" y="3611285"/>
            <a:ext cx="7644408" cy="7636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362700" y="3720941"/>
            <a:ext cx="61162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BBCA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7321987" y="3720941"/>
            <a:ext cx="60781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0.25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8277463" y="3720941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0.249999488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9232940" y="3720941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-5.12E-07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10188416" y="3720941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0.00027667</a:t>
            </a:r>
            <a:endParaRPr lang="en-US" sz="1300" dirty="0"/>
          </a:p>
        </p:txBody>
      </p:sp>
      <p:sp>
        <p:nvSpPr>
          <p:cNvPr id="22" name="Text 20"/>
          <p:cNvSpPr/>
          <p:nvPr/>
        </p:nvSpPr>
        <p:spPr>
          <a:xfrm>
            <a:off x="11143893" y="3720941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0.014690646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12099369" y="3720941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0.040207507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13054846" y="3720941"/>
            <a:ext cx="61162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2.866508487</a:t>
            </a:r>
            <a:endParaRPr lang="en-US" sz="1300" dirty="0"/>
          </a:p>
        </p:txBody>
      </p:sp>
      <p:sp>
        <p:nvSpPr>
          <p:cNvPr id="25" name="Shape 23"/>
          <p:cNvSpPr/>
          <p:nvPr/>
        </p:nvSpPr>
        <p:spPr>
          <a:xfrm>
            <a:off x="6192083" y="4374952"/>
            <a:ext cx="7644408" cy="7636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6362700" y="4484608"/>
            <a:ext cx="61162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BBRI</a:t>
            </a:r>
            <a:endParaRPr lang="en-US" sz="1300" dirty="0"/>
          </a:p>
        </p:txBody>
      </p:sp>
      <p:sp>
        <p:nvSpPr>
          <p:cNvPr id="27" name="Text 25"/>
          <p:cNvSpPr/>
          <p:nvPr/>
        </p:nvSpPr>
        <p:spPr>
          <a:xfrm>
            <a:off x="7321987" y="4484608"/>
            <a:ext cx="60781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0.25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8277463" y="4484608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0.249991841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9232940" y="4484608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-8.16E-06</a:t>
            </a:r>
            <a:endParaRPr lang="en-US" sz="1300" dirty="0"/>
          </a:p>
        </p:txBody>
      </p:sp>
      <p:sp>
        <p:nvSpPr>
          <p:cNvPr id="30" name="Text 28"/>
          <p:cNvSpPr/>
          <p:nvPr/>
        </p:nvSpPr>
        <p:spPr>
          <a:xfrm>
            <a:off x="10188416" y="4484608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0.000506732</a:t>
            </a:r>
            <a:endParaRPr lang="en-US" sz="1300" dirty="0"/>
          </a:p>
        </p:txBody>
      </p:sp>
      <p:sp>
        <p:nvSpPr>
          <p:cNvPr id="31" name="Text 29"/>
          <p:cNvSpPr/>
          <p:nvPr/>
        </p:nvSpPr>
        <p:spPr>
          <a:xfrm>
            <a:off x="11143893" y="4484608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0.018938573</a:t>
            </a:r>
            <a:endParaRPr lang="en-US" sz="1300" dirty="0"/>
          </a:p>
        </p:txBody>
      </p:sp>
      <p:sp>
        <p:nvSpPr>
          <p:cNvPr id="32" name="Text 30"/>
          <p:cNvSpPr/>
          <p:nvPr/>
        </p:nvSpPr>
        <p:spPr>
          <a:xfrm>
            <a:off x="12099369" y="4484608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0.142908465</a:t>
            </a:r>
            <a:endParaRPr lang="en-US" sz="1300" dirty="0"/>
          </a:p>
        </p:txBody>
      </p:sp>
      <p:sp>
        <p:nvSpPr>
          <p:cNvPr id="33" name="Text 31"/>
          <p:cNvSpPr/>
          <p:nvPr/>
        </p:nvSpPr>
        <p:spPr>
          <a:xfrm>
            <a:off x="13054846" y="4484608"/>
            <a:ext cx="61162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2.230059525</a:t>
            </a:r>
            <a:endParaRPr lang="en-US" sz="1300" dirty="0"/>
          </a:p>
        </p:txBody>
      </p:sp>
      <p:sp>
        <p:nvSpPr>
          <p:cNvPr id="34" name="Shape 32"/>
          <p:cNvSpPr/>
          <p:nvPr/>
        </p:nvSpPr>
        <p:spPr>
          <a:xfrm>
            <a:off x="6192083" y="5138618"/>
            <a:ext cx="7644408" cy="76366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6362700" y="5248275"/>
            <a:ext cx="61162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BMRI</a:t>
            </a:r>
            <a:endParaRPr lang="en-US" sz="1300" dirty="0"/>
          </a:p>
        </p:txBody>
      </p:sp>
      <p:sp>
        <p:nvSpPr>
          <p:cNvPr id="36" name="Text 34"/>
          <p:cNvSpPr/>
          <p:nvPr/>
        </p:nvSpPr>
        <p:spPr>
          <a:xfrm>
            <a:off x="7321987" y="5248275"/>
            <a:ext cx="60781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0.25</a:t>
            </a:r>
            <a:endParaRPr lang="en-US" sz="1300" dirty="0"/>
          </a:p>
        </p:txBody>
      </p:sp>
      <p:sp>
        <p:nvSpPr>
          <p:cNvPr id="37" name="Text 35"/>
          <p:cNvSpPr/>
          <p:nvPr/>
        </p:nvSpPr>
        <p:spPr>
          <a:xfrm>
            <a:off x="8277463" y="5248275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0.250001573</a:t>
            </a:r>
            <a:endParaRPr lang="en-US" sz="1300" dirty="0"/>
          </a:p>
        </p:txBody>
      </p:sp>
      <p:sp>
        <p:nvSpPr>
          <p:cNvPr id="38" name="Text 36"/>
          <p:cNvSpPr/>
          <p:nvPr/>
        </p:nvSpPr>
        <p:spPr>
          <a:xfrm>
            <a:off x="9232940" y="5248275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1.57E-06</a:t>
            </a:r>
            <a:endParaRPr lang="en-US" sz="1300" dirty="0"/>
          </a:p>
        </p:txBody>
      </p:sp>
      <p:sp>
        <p:nvSpPr>
          <p:cNvPr id="39" name="Text 37"/>
          <p:cNvSpPr/>
          <p:nvPr/>
        </p:nvSpPr>
        <p:spPr>
          <a:xfrm>
            <a:off x="10188416" y="5248275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0.000190175</a:t>
            </a:r>
            <a:endParaRPr lang="en-US" sz="1300" dirty="0"/>
          </a:p>
        </p:txBody>
      </p:sp>
      <p:sp>
        <p:nvSpPr>
          <p:cNvPr id="40" name="Text 38"/>
          <p:cNvSpPr/>
          <p:nvPr/>
        </p:nvSpPr>
        <p:spPr>
          <a:xfrm>
            <a:off x="11143893" y="5248275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0.018179238</a:t>
            </a:r>
            <a:endParaRPr lang="en-US" sz="1300" dirty="0"/>
          </a:p>
        </p:txBody>
      </p:sp>
      <p:sp>
        <p:nvSpPr>
          <p:cNvPr id="41" name="Text 39"/>
          <p:cNvSpPr/>
          <p:nvPr/>
        </p:nvSpPr>
        <p:spPr>
          <a:xfrm>
            <a:off x="12099369" y="5248275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-0.012220243</a:t>
            </a:r>
            <a:endParaRPr lang="en-US" sz="1300" dirty="0"/>
          </a:p>
        </p:txBody>
      </p:sp>
      <p:sp>
        <p:nvSpPr>
          <p:cNvPr id="42" name="Text 40"/>
          <p:cNvSpPr/>
          <p:nvPr/>
        </p:nvSpPr>
        <p:spPr>
          <a:xfrm>
            <a:off x="13054846" y="5248275"/>
            <a:ext cx="61162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3.004952871</a:t>
            </a:r>
            <a:endParaRPr lang="en-US" sz="1300" dirty="0"/>
          </a:p>
        </p:txBody>
      </p:sp>
      <p:sp>
        <p:nvSpPr>
          <p:cNvPr id="43" name="Shape 41"/>
          <p:cNvSpPr/>
          <p:nvPr/>
        </p:nvSpPr>
        <p:spPr>
          <a:xfrm>
            <a:off x="6192083" y="5902285"/>
            <a:ext cx="7644408" cy="7636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6362700" y="6011942"/>
            <a:ext cx="61162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BBNI</a:t>
            </a:r>
            <a:endParaRPr lang="en-US" sz="1300" dirty="0"/>
          </a:p>
        </p:txBody>
      </p:sp>
      <p:sp>
        <p:nvSpPr>
          <p:cNvPr id="45" name="Text 43"/>
          <p:cNvSpPr/>
          <p:nvPr/>
        </p:nvSpPr>
        <p:spPr>
          <a:xfrm>
            <a:off x="7321987" y="6011942"/>
            <a:ext cx="607814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0.25</a:t>
            </a:r>
            <a:endParaRPr lang="en-US" sz="1300" dirty="0"/>
          </a:p>
        </p:txBody>
      </p:sp>
      <p:sp>
        <p:nvSpPr>
          <p:cNvPr id="46" name="Text 44"/>
          <p:cNvSpPr/>
          <p:nvPr/>
        </p:nvSpPr>
        <p:spPr>
          <a:xfrm>
            <a:off x="8277463" y="6011942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0.250007099</a:t>
            </a:r>
            <a:endParaRPr lang="en-US" sz="1300" dirty="0"/>
          </a:p>
        </p:txBody>
      </p:sp>
      <p:sp>
        <p:nvSpPr>
          <p:cNvPr id="47" name="Text 45"/>
          <p:cNvSpPr/>
          <p:nvPr/>
        </p:nvSpPr>
        <p:spPr>
          <a:xfrm>
            <a:off x="9232940" y="6011942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7.10E-06</a:t>
            </a:r>
            <a:endParaRPr lang="en-US" sz="1300" dirty="0"/>
          </a:p>
        </p:txBody>
      </p:sp>
      <p:sp>
        <p:nvSpPr>
          <p:cNvPr id="48" name="Text 46"/>
          <p:cNvSpPr/>
          <p:nvPr/>
        </p:nvSpPr>
        <p:spPr>
          <a:xfrm>
            <a:off x="10188416" y="6011942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0.000601341</a:t>
            </a:r>
            <a:endParaRPr lang="en-US" sz="1300" dirty="0"/>
          </a:p>
        </p:txBody>
      </p:sp>
      <p:sp>
        <p:nvSpPr>
          <p:cNvPr id="49" name="Text 47"/>
          <p:cNvSpPr/>
          <p:nvPr/>
        </p:nvSpPr>
        <p:spPr>
          <a:xfrm>
            <a:off x="11143893" y="6011942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0.018951711</a:t>
            </a:r>
            <a:endParaRPr lang="en-US" sz="1300" dirty="0"/>
          </a:p>
        </p:txBody>
      </p:sp>
      <p:sp>
        <p:nvSpPr>
          <p:cNvPr id="50" name="Text 48"/>
          <p:cNvSpPr/>
          <p:nvPr/>
        </p:nvSpPr>
        <p:spPr>
          <a:xfrm>
            <a:off x="12099369" y="6011942"/>
            <a:ext cx="60781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-0.097512687</a:t>
            </a:r>
            <a:endParaRPr lang="en-US" sz="1300" dirty="0"/>
          </a:p>
        </p:txBody>
      </p:sp>
      <p:sp>
        <p:nvSpPr>
          <p:cNvPr id="51" name="Text 49"/>
          <p:cNvSpPr/>
          <p:nvPr/>
        </p:nvSpPr>
        <p:spPr>
          <a:xfrm>
            <a:off x="13054846" y="6011942"/>
            <a:ext cx="61162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3.295113826</a:t>
            </a:r>
            <a:endParaRPr lang="en-US" sz="1300" dirty="0"/>
          </a:p>
        </p:txBody>
      </p:sp>
      <p:sp>
        <p:nvSpPr>
          <p:cNvPr id="52" name="Text 50"/>
          <p:cNvSpPr/>
          <p:nvPr/>
        </p:nvSpPr>
        <p:spPr>
          <a:xfrm>
            <a:off x="793790" y="7056239"/>
            <a:ext cx="130428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3441"/>
            <a:ext cx="573833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Key Assets Under Analysis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8340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Our model focuses on four prominent Indonesian banking institutions, pivotal players in the nation's financial landscape.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1" y="41148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BBCA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1" y="4605219"/>
            <a:ext cx="30480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Bank Central Asia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125279" y="41148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BBRI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4125279" y="4605219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Bank Rakyat Indonesia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7456885" y="41148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BMRI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456885" y="4605219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Bank Mandiri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10788492" y="41148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BBNI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788492" y="4605219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Bank Negara Indonesia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3641" y="620554"/>
            <a:ext cx="7453908" cy="506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Foundation &amp; Statistical Insights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6273641" y="1632704"/>
            <a:ext cx="253067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Data Collection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6273641" y="2151459"/>
            <a:ext cx="3537823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Period: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January 1, 2022 – October 31, 2025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273641" y="2870002"/>
            <a:ext cx="3537823" cy="655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Source: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Yahoo Finance (</a:t>
            </a:r>
            <a:r>
              <a:rPr lang="en-US" sz="155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yfinance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library)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273641" y="3596164"/>
            <a:ext cx="3537823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Returns: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Log returns from adjusted closing prices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0312956" y="1632704"/>
            <a:ext cx="3537823" cy="632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Computed Statistical Measures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312956" y="2467808"/>
            <a:ext cx="3537823" cy="971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Expected Returns (μ):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Mean daily returns for each asset, foundational for forecasting.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10312956" y="3510201"/>
            <a:ext cx="3537823" cy="1295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Covariance Matrix (Σ):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Essential for understanding asset interdependencies and portfolio volatility.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10312956" y="4876443"/>
            <a:ext cx="3537823" cy="1295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Skewness (s):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Quantifies the asymmetry of return distributions, highlighting potential for extreme gains or losses.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10312956" y="6242685"/>
            <a:ext cx="3537823" cy="1295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Kurtosis (k):</a:t>
            </a: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Measures the "tailedness" of return distributions, indicating proneness to extreme events (tail risk).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4568"/>
            <a:ext cx="851606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Utility Maximization Objective Function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66856"/>
            <a:ext cx="5700832" cy="3584853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5644" y="2466856"/>
            <a:ext cx="6788468" cy="271403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55644" y="5436037"/>
            <a:ext cx="67884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656201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682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62300"/>
            <a:ext cx="7594163" cy="453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Rigorous Constraints for Realistic Portfolios</a:t>
            </a:r>
            <a:endParaRPr lang="en-US" sz="2850" dirty="0"/>
          </a:p>
        </p:txBody>
      </p:sp>
      <p:sp>
        <p:nvSpPr>
          <p:cNvPr id="4" name="Text 1"/>
          <p:cNvSpPr/>
          <p:nvPr/>
        </p:nvSpPr>
        <p:spPr>
          <a:xfrm>
            <a:off x="793790" y="3888105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To ensure practical and robust portfolio construction, the optimization adheres to a comprehensive set of constraints.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4382453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01</a:t>
            </a:r>
            <a:endParaRPr lang="en-US" sz="1400" dirty="0"/>
          </a:p>
        </p:txBody>
      </p:sp>
      <p:sp>
        <p:nvSpPr>
          <p:cNvPr id="6" name="Shape 3"/>
          <p:cNvSpPr/>
          <p:nvPr/>
        </p:nvSpPr>
        <p:spPr>
          <a:xfrm>
            <a:off x="793790" y="4667964"/>
            <a:ext cx="6430685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7" name="Text 4"/>
          <p:cNvSpPr/>
          <p:nvPr/>
        </p:nvSpPr>
        <p:spPr>
          <a:xfrm>
            <a:off x="793790" y="4804410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Budget Constraint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196721"/>
            <a:ext cx="643068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sum of all asset weights must equal 1, representing a fully invested portfolio.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7405926" y="4382453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02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7405926" y="4667964"/>
            <a:ext cx="6430685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11" name="Text 8"/>
          <p:cNvSpPr/>
          <p:nvPr/>
        </p:nvSpPr>
        <p:spPr>
          <a:xfrm>
            <a:off x="7405926" y="4804410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Leverage Constraint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405926" y="5196721"/>
            <a:ext cx="643068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Total portfolio exposure is capped at 1.5, allowing for moderate leverage.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93790" y="5804535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793790" y="6090047"/>
            <a:ext cx="6430685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15" name="Text 12"/>
          <p:cNvSpPr/>
          <p:nvPr/>
        </p:nvSpPr>
        <p:spPr>
          <a:xfrm>
            <a:off x="793790" y="6226493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Turnover Constraint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93790" y="6618803"/>
            <a:ext cx="643068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Portfolio rebalancing is limited to 0.6, controlling excessive trading activity.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7405926" y="5804535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04</a:t>
            </a:r>
            <a:endParaRPr lang="en-US" sz="1400" dirty="0"/>
          </a:p>
        </p:txBody>
      </p:sp>
      <p:sp>
        <p:nvSpPr>
          <p:cNvPr id="18" name="Shape 15"/>
          <p:cNvSpPr/>
          <p:nvPr/>
        </p:nvSpPr>
        <p:spPr>
          <a:xfrm>
            <a:off x="7405926" y="6090047"/>
            <a:ext cx="6430685" cy="22860"/>
          </a:xfrm>
          <a:prstGeom prst="rect">
            <a:avLst/>
          </a:prstGeom>
          <a:solidFill>
            <a:srgbClr val="F2F2F3"/>
          </a:solidFill>
          <a:ln/>
        </p:spPr>
      </p:sp>
      <p:sp>
        <p:nvSpPr>
          <p:cNvPr id="19" name="Text 16"/>
          <p:cNvSpPr/>
          <p:nvPr/>
        </p:nvSpPr>
        <p:spPr>
          <a:xfrm>
            <a:off x="7405926" y="6226493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Box Constraints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405926" y="6618803"/>
            <a:ext cx="6430685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Individual asset weights are bounded between -0.2 and 0.6, permitting limited short selling while preventing overly concentrated positions.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7122"/>
            <a:ext cx="10625971" cy="453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Optimization Methodology: SLSQP and Multi-Start Approach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793790" y="1603653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 employ a robust optimization strategy to ensure the discovery of globally optimal solutions, mitigating the risk of local optima.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261235"/>
            <a:ext cx="764857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Optimization Method:</a:t>
            </a: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Sequential Least Squares Programming (SLSQP)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93790" y="2614970"/>
            <a:ext cx="7648575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Multi-start Approach:</a:t>
            </a: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Five distinct runs are executed with varying initializations to thoroughly explore the solution space.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93790" y="3258979"/>
            <a:ext cx="764857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Initial Parameters: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93790" y="3612713"/>
            <a:ext cx="764857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Starting Weights: Equal allocation of 0.25 for each asset.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93790" y="3966448"/>
            <a:ext cx="7648575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Transaction Cost Parameters: </a:t>
            </a:r>
            <a:r>
              <a:rPr lang="en-US" sz="140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 = 10.0</a:t>
            </a: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, </a:t>
            </a:r>
            <a:r>
              <a:rPr lang="en-US" sz="140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 = 0.5</a:t>
            </a: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93790" y="4327803"/>
            <a:ext cx="7648575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Smoothing Parameter: </a:t>
            </a:r>
            <a:r>
              <a:rPr lang="en-US" sz="1400" dirty="0">
                <a:solidFill>
                  <a:srgbClr val="E5E0DF"/>
                </a:solidFill>
                <a:highlight>
                  <a:srgbClr val="12121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ε = 1×10⁻⁶</a:t>
            </a: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.</a:t>
            </a:r>
            <a:endParaRPr lang="en-US" sz="14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2659" y="2302073"/>
            <a:ext cx="3961090" cy="3961090"/>
          </a:xfrm>
          <a:prstGeom prst="rect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793790" y="6671310"/>
            <a:ext cx="13042821" cy="771049"/>
          </a:xfrm>
          <a:prstGeom prst="roundRect">
            <a:avLst>
              <a:gd name="adj" fmla="val 9884"/>
            </a:avLst>
          </a:prstGeom>
          <a:solidFill>
            <a:srgbClr val="252528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241" y="6945035"/>
            <a:ext cx="226814" cy="181451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383506" y="6898124"/>
            <a:ext cx="1227165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purpose of the multi-start strategy is to effectively test for local versus global optimum detection, increasing confidence in the final portfolio allocation.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52500"/>
            <a:ext cx="7556421" cy="1700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Numerical Results: Optimal Weights and Performance Metrics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99358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optimization process yields a clear set of optimal portfolio weights and a detailed breakdown of performance metrics.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201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Key Outputs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78250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Optimal portfolio weights for each asset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58760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Weight changes from initial allocation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39270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Maximum utility value achieved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4201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Portfolio Metrics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42721" y="478250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Expected return (daily and annualized)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558760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Standard deviation (daily and annualized)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639270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Sharpe ratio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2721" y="683490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Turnover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517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71982"/>
            <a:ext cx="5900261" cy="510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Global Optimum Assessment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793790" y="4288393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To ensure the robustness of our solution, we meticulously assess the outcomes from multiple optimization runs.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93790" y="5150763"/>
            <a:ext cx="4211479" cy="2158603"/>
          </a:xfrm>
          <a:prstGeom prst="roundRect">
            <a:avLst>
              <a:gd name="adj" fmla="val 5083"/>
            </a:avLst>
          </a:prstGeom>
          <a:solidFill>
            <a:srgbClr val="050505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5127903"/>
            <a:ext cx="4211479" cy="91440"/>
          </a:xfrm>
          <a:prstGeom prst="roundRect">
            <a:avLst>
              <a:gd name="adj" fmla="val 93767"/>
            </a:avLst>
          </a:prstGeom>
          <a:solidFill>
            <a:srgbClr val="F2F2F3"/>
          </a:solidFill>
          <a:ln/>
        </p:spPr>
      </p:sp>
      <p:sp>
        <p:nvSpPr>
          <p:cNvPr id="7" name="Shape 4"/>
          <p:cNvSpPr/>
          <p:nvPr/>
        </p:nvSpPr>
        <p:spPr>
          <a:xfrm>
            <a:off x="2593360" y="4844653"/>
            <a:ext cx="612338" cy="612338"/>
          </a:xfrm>
          <a:prstGeom prst="roundRect">
            <a:avLst>
              <a:gd name="adj" fmla="val 149329"/>
            </a:avLst>
          </a:prstGeom>
          <a:solidFill>
            <a:srgbClr val="F2F2F3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77073" y="5028367"/>
            <a:ext cx="244912" cy="24491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20723" y="5661065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Utility Comparison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1020723" y="6102310"/>
            <a:ext cx="3757613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Compares utility values across all successful optimization runs to identify consistency.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5209342" y="5150763"/>
            <a:ext cx="4211598" cy="2158603"/>
          </a:xfrm>
          <a:prstGeom prst="roundRect">
            <a:avLst>
              <a:gd name="adj" fmla="val 5083"/>
            </a:avLst>
          </a:prstGeom>
          <a:solidFill>
            <a:srgbClr val="050505"/>
          </a:solidFill>
          <a:ln/>
        </p:spPr>
      </p:sp>
      <p:sp>
        <p:nvSpPr>
          <p:cNvPr id="12" name="Shape 8"/>
          <p:cNvSpPr/>
          <p:nvPr/>
        </p:nvSpPr>
        <p:spPr>
          <a:xfrm>
            <a:off x="5209342" y="5127903"/>
            <a:ext cx="4211598" cy="91440"/>
          </a:xfrm>
          <a:prstGeom prst="roundRect">
            <a:avLst>
              <a:gd name="adj" fmla="val 93767"/>
            </a:avLst>
          </a:prstGeom>
          <a:solidFill>
            <a:srgbClr val="F2F2F3"/>
          </a:solidFill>
          <a:ln/>
        </p:spPr>
      </p:sp>
      <p:sp>
        <p:nvSpPr>
          <p:cNvPr id="13" name="Shape 9"/>
          <p:cNvSpPr/>
          <p:nvPr/>
        </p:nvSpPr>
        <p:spPr>
          <a:xfrm>
            <a:off x="7008912" y="4844653"/>
            <a:ext cx="612338" cy="612338"/>
          </a:xfrm>
          <a:prstGeom prst="roundRect">
            <a:avLst>
              <a:gd name="adj" fmla="val 149329"/>
            </a:avLst>
          </a:prstGeom>
          <a:solidFill>
            <a:srgbClr val="F2F2F3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92625" y="5028367"/>
            <a:ext cx="244912" cy="244912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436275" y="5661065"/>
            <a:ext cx="369081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Standard Deviation of Utilities</a:t>
            </a:r>
            <a:endParaRPr lang="en-US" sz="2000" dirty="0"/>
          </a:p>
        </p:txBody>
      </p:sp>
      <p:sp>
        <p:nvSpPr>
          <p:cNvPr id="16" name="Text 11"/>
          <p:cNvSpPr/>
          <p:nvPr/>
        </p:nvSpPr>
        <p:spPr>
          <a:xfrm>
            <a:off x="5436275" y="6102310"/>
            <a:ext cx="375773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Calculates the standard deviation of utilities across runs, serving as an indicator of solution stability.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9625013" y="5150763"/>
            <a:ext cx="4211598" cy="2158603"/>
          </a:xfrm>
          <a:prstGeom prst="roundRect">
            <a:avLst>
              <a:gd name="adj" fmla="val 5083"/>
            </a:avLst>
          </a:prstGeom>
          <a:solidFill>
            <a:srgbClr val="050505"/>
          </a:solidFill>
          <a:ln/>
        </p:spPr>
      </p:sp>
      <p:sp>
        <p:nvSpPr>
          <p:cNvPr id="18" name="Shape 13"/>
          <p:cNvSpPr/>
          <p:nvPr/>
        </p:nvSpPr>
        <p:spPr>
          <a:xfrm>
            <a:off x="9625013" y="5127903"/>
            <a:ext cx="4211598" cy="91440"/>
          </a:xfrm>
          <a:prstGeom prst="roundRect">
            <a:avLst>
              <a:gd name="adj" fmla="val 93767"/>
            </a:avLst>
          </a:prstGeom>
          <a:solidFill>
            <a:srgbClr val="F2F2F3"/>
          </a:solidFill>
          <a:ln/>
        </p:spPr>
      </p:sp>
      <p:sp>
        <p:nvSpPr>
          <p:cNvPr id="19" name="Shape 14"/>
          <p:cNvSpPr/>
          <p:nvPr/>
        </p:nvSpPr>
        <p:spPr>
          <a:xfrm>
            <a:off x="11424583" y="4844653"/>
            <a:ext cx="612338" cy="612338"/>
          </a:xfrm>
          <a:prstGeom prst="roundRect">
            <a:avLst>
              <a:gd name="adj" fmla="val 149329"/>
            </a:avLst>
          </a:prstGeom>
          <a:solidFill>
            <a:srgbClr val="F2F2F3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608296" y="5028367"/>
            <a:ext cx="244912" cy="244912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9851946" y="5661065"/>
            <a:ext cx="331934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Best Solution Identification</a:t>
            </a:r>
            <a:endParaRPr lang="en-US" sz="2000" dirty="0"/>
          </a:p>
        </p:txBody>
      </p:sp>
      <p:sp>
        <p:nvSpPr>
          <p:cNvPr id="22" name="Text 16"/>
          <p:cNvSpPr/>
          <p:nvPr/>
        </p:nvSpPr>
        <p:spPr>
          <a:xfrm>
            <a:off x="9851946" y="6102310"/>
            <a:ext cx="375773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Identifies the best solution among all multi-start runs, representing the highest achieved utility.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6641"/>
            <a:ext cx="5711190" cy="481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Comprehensive Visualizations</a:t>
            </a:r>
            <a:endParaRPr lang="en-US" sz="3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34622"/>
            <a:ext cx="7066121" cy="50063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584888" y="1691283"/>
            <a:ext cx="4259223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four-panel visualization provides an intuitive overview of the optimization results, aiding in quick interpretation and analysis.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9584888" y="2789873"/>
            <a:ext cx="4259223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These charts collectively offer a powerful narrative of the portfolio's rebalancing, performance consistency, risk-reward profile, and inter-asset relationships.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793790" y="7174587"/>
            <a:ext cx="130428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707</Words>
  <Application>Microsoft Office PowerPoint</Application>
  <PresentationFormat>Custom</PresentationFormat>
  <Paragraphs>122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Roboto Light</vt:lpstr>
      <vt:lpstr>Consolas</vt:lpstr>
      <vt:lpstr>Arial</vt:lpstr>
      <vt:lpstr>Poppins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FORTINO</cp:lastModifiedBy>
  <cp:revision>3</cp:revision>
  <dcterms:created xsi:type="dcterms:W3CDTF">2025-11-13T01:44:15Z</dcterms:created>
  <dcterms:modified xsi:type="dcterms:W3CDTF">2025-11-13T01:46:28Z</dcterms:modified>
</cp:coreProperties>
</file>